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D43A-3A16-4BD9-AB84-0E0F9247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4D22E-B02B-45C0-974F-B30E6A3C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2D39-B19A-4705-B129-EEA88C65DF2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E4C7D-0D6B-49B9-9A66-B556359C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A539E-CD2E-441D-BD49-8D65A664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2BA7-01DF-458F-8452-CEB1BC34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1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02D9B-CE9A-4294-A99E-BE770BD0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412E6-B624-4A7A-A712-5451A6FF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F6A66-D478-47E3-BED8-5954B4862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D2D39-B19A-4705-B129-EEA88C65DF2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5F88E-D52E-4201-B6BE-1E3558DDD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BA638-3FB2-49A5-A755-4D2AD39B8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B2BA7-01DF-458F-8452-CEB1BC34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7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C9665E-A359-4667-AFEF-8CC5ED1E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B8ACE-8B17-427E-9315-DEF459D765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5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83A4FC-195D-4EB5-8B2C-2ED35A3A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Lượng giá trị HH và các nhân tố ảnh hưởng đến lượng giá trị HH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98ECE-B3BD-4EA8-8428-B973F24BD2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4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F46364-5B3F-45AB-AB8A-32EF2FAE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7663" indent="-347663" algn="just">
              <a:buFont typeface="Wingdings" panose="05000000000000000000" pitchFamily="2" charset="2"/>
              <a:buChar char="§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Thước đo lượng giá trị HH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B3F67-D189-4D31-BD54-74D431A705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2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287094-3B0D-40F5-837A-A453C832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Các nhân tố ảnh h</a:t>
            </a:r>
            <a:r>
              <a:rPr lang="vi-VN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ưởng</a:t>
            </a: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đế</a:t>
            </a: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n lượng giá trị HH </a:t>
            </a:r>
            <a:endParaRPr lang="en-US" sz="3200" dirty="0">
              <a:solidFill>
                <a:srgbClr val="1C05C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0095B-896B-44B9-B361-9DC5FD86B3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D36111-C360-4C15-A2FA-F1552635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Các nhân tố ảnh h</a:t>
            </a:r>
            <a:r>
              <a:rPr lang="vi-VN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ưởng</a:t>
            </a: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đế</a:t>
            </a: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n lượng giá trị HH 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78B74-D293-4802-B0FF-5AE9D94AF4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91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7D824F-CCD8-48DF-9599-465F4E29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2.1.5. Dịch vụ và một số hàng hóa đặc biệt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01687-802B-47CB-9183-A5AEA19821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7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C7D06B-15A6-4378-A32E-3126581C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2.1.5. Dịch vụ và một số hàng hóa đặc biệt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7CDD0-03F2-42E5-A0D3-1F8A0A49C5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796F2C-30D2-4A1C-978D-4F9AB5C8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2.1.6. Tiền tệ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2EC86-8B10-41B4-82B6-8EA8C3FF7B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5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E5A726-7F6F-4635-8D9B-A4A595C5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2.1.6.2. Các chức năng của tiền tệ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CF640-4B8A-4305-B06C-EEBCF586F6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1081AF-83B8-4A45-9D17-6BE93F15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2.1.6.2. Các chức năng của tiền tệ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3C972-B822-465C-B2DB-48CC6DBA59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07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07DBFE-554D-4B0C-BA1F-7F6B5E8F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2.1.6.2. Các chức năng của tiền tệ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D792-C084-4874-9435-172D0D1043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7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36DA9B-6FF3-4700-A20F-1834922D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1">
                <a:solidFill>
                  <a:srgbClr val="FF0000"/>
                </a:solidFill>
              </a:rPr>
              <a:t>2.1. LÝ LUẬN CỦA C. MÁC VỀ SXHH VÀ HÀNG HÓA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B915D-D12A-4A72-AAA0-C2BBD6BA36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84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9E2492-258A-4D45-B520-06A23B78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2.2. THỊ TRƯỜNG VÀ VAI TRÒ CỦA CÁC CHỦ THỂ THAM GIA THỊ TRƯỜNG</a:t>
            </a:r>
            <a:endParaRPr lang="en-US" sz="3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CD941-CB94-415C-9237-8D97018A76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2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553108-673F-4E7D-8E69-4ABC9EAF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3200" b="1">
                <a:solidFill>
                  <a:srgbClr val="1C05C9"/>
                </a:solidFill>
              </a:rPr>
              <a:t>2.2.1. Khái niệm và vai trò của thị trường</a:t>
            </a:r>
            <a:endParaRPr lang="en-US" sz="3200" b="1" dirty="0">
              <a:solidFill>
                <a:srgbClr val="1C05C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99882-1922-491F-882C-3C8AF98F3A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40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156F72-B8B1-4CA1-AB1D-DEDA1EAB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2.2.2.1. Quy luật giá trị (QLGT)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FE654-D8C4-49EB-A7F6-6DE6889252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2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11E100-0E21-42D8-A0FA-35621939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2.2.2.1. Quy luật giá trị (QLGT)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C065B-6613-45C1-BD28-3C373E0A61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08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1C594A-6EE1-46EF-96A5-1CA2CFE7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2.2.2.1. Quy luật giá trị (QLGT)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A2B38-4306-4D44-B5FC-78A9E26E01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7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41A1E0-ADEC-4387-9637-103936D1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2.2.2.1. Quy luật giá trị (QLGT)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AABA1-CF7D-4C1C-8868-5D97263598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43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46B170-1409-4B37-9182-BFCB08D2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2.2.2.2. Quy luật cung cầu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BF330-E779-40EF-B6BB-0D25FBD3FE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92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C22EDB-DD63-4B4F-92AC-9E95C187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2.2.2.2. Quy luật cung cầu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6C3EF-664A-477D-8830-C112E1D7D8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15C934-557D-4A0B-A37B-55AE62B0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2.2.2.3. Quy luật lưu thông tiền tệ</a:t>
            </a:r>
            <a:endParaRPr lang="en-US" sz="3200" dirty="0">
              <a:solidFill>
                <a:srgbClr val="1C05C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FDFD6-899D-4551-A21E-F5D8377CE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A64309-D1AA-4993-B2D3-FC1F9F22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2.2.2.4. Quy luật cạnh tranh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769DA-3E11-4CBC-A22C-53B99C66B8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2581C3-4F38-4072-B6C1-B04AB043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Phân công lao </a:t>
            </a:r>
            <a:r>
              <a:rPr lang="vi-VN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ng xã </a:t>
            </a:r>
            <a:b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sz="3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211C3-FD57-4A04-8424-17F7FBC777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45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0DFFD0-E706-4BC8-A1B1-EB946863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2.2.2.4. Quy luật cạnh tranh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03CE8-9AB1-4DC1-8EB2-4944BB48FF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16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6C8D1A-EEB1-48D5-BA1E-46272332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Điều kiện ra đời của SXHH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75772-DF8E-433D-9026-AB5006FAC8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57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A4DEE5-1AD5-43DE-984F-6A793B8B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Đặc trưng và ưu thế của SXHH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DE987-EB12-4276-BFA5-788F37FCC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9FF0DA-C702-4BBC-B722-DAB8A546B171}"/>
              </a:ext>
            </a:extLst>
          </p:cNvPr>
          <p:cNvSpPr txBox="1"/>
          <p:nvPr/>
        </p:nvSpPr>
        <p:spPr>
          <a:xfrm>
            <a:off x="393895" y="140678"/>
            <a:ext cx="195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Lien </a:t>
            </a:r>
            <a:r>
              <a:rPr lang="en-US" dirty="0" err="1"/>
              <a:t>ket</a:t>
            </a:r>
            <a:r>
              <a:rPr lang="en-US" dirty="0"/>
              <a:t> </a:t>
            </a:r>
            <a:r>
              <a:rPr lang="en-US" dirty="0" err="1"/>
              <a:t>nhieu</a:t>
            </a:r>
            <a:r>
              <a:rPr lang="en-US" dirty="0"/>
              <a:t> qua </a:t>
            </a:r>
            <a:r>
              <a:rPr lang="en-US" dirty="0" err="1"/>
              <a:t>trinh</a:t>
            </a:r>
            <a:r>
              <a:rPr lang="en-US" dirty="0"/>
              <a:t> </a:t>
            </a:r>
            <a:r>
              <a:rPr lang="en-US" dirty="0" err="1"/>
              <a:t>rieng</a:t>
            </a:r>
            <a:r>
              <a:rPr lang="en-US" dirty="0"/>
              <a:t> </a:t>
            </a:r>
            <a:r>
              <a:rPr lang="en-US" dirty="0" err="1"/>
              <a:t>biet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mot qua </a:t>
            </a:r>
            <a:r>
              <a:rPr lang="en-US" dirty="0" err="1"/>
              <a:t>trinh</a:t>
            </a:r>
            <a:r>
              <a:rPr lang="en-US" dirty="0"/>
              <a:t> </a:t>
            </a:r>
            <a:r>
              <a:rPr lang="en-US" dirty="0" err="1"/>
              <a:t>xa</a:t>
            </a:r>
            <a:r>
              <a:rPr lang="en-US" dirty="0"/>
              <a:t> hoi</a:t>
            </a:r>
          </a:p>
        </p:txBody>
      </p:sp>
    </p:spTree>
    <p:extLst>
      <p:ext uri="{BB962C8B-B14F-4D97-AF65-F5344CB8AC3E}">
        <p14:creationId xmlns:p14="http://schemas.microsoft.com/office/powerpoint/2010/main" val="87717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FF74B0-A164-4623-AD74-18C95F58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EB694-E7BC-4413-9F12-B95B17556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5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4266AF-6E1B-4F2B-A22D-0AC7EA4E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Font typeface="Wingdings" panose="05000000000000000000" pitchFamily="2" charset="2"/>
              <a:buChar char="§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 Giá trị sử dụng</a:t>
            </a:r>
            <a:endParaRPr lang="en-US" sz="3200" b="1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88682-52F1-4CB9-B8E7-CB1EC66086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5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7B9AB4-4222-40F8-8B48-878E6BAE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Giá trị của HH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A1B5D-5547-4DDC-8098-5D03667D93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4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118B9F-57D7-442A-91C3-91D6BABA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rgbClr val="1C05C9"/>
                </a:solidFill>
                <a:latin typeface="Times New Roman" pitchFamily="18" charset="0"/>
                <a:cs typeface="Times New Roman" pitchFamily="18" charset="0"/>
              </a:rPr>
              <a:t>Tính chất hai mặt của lao động SXHH </a:t>
            </a:r>
            <a:endParaRPr lang="en-US" sz="3200" dirty="0">
              <a:solidFill>
                <a:srgbClr val="1C05C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CF904-9DF9-4439-A427-CE909562CA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55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252</Words>
  <Application>Microsoft Office PowerPoint</Application>
  <PresentationFormat>Widescreen</PresentationFormat>
  <Paragraphs>29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2.1. LÝ LUẬN CỦA C. MÁC VỀ SXHH VÀ HÀNG HÓA</vt:lpstr>
      <vt:lpstr>Phân công lao động xã  hội </vt:lpstr>
      <vt:lpstr>Điều kiện ra đời của SXHH</vt:lpstr>
      <vt:lpstr>Đặc trưng và ưu thế của SXHH</vt:lpstr>
      <vt:lpstr>PowerPoint Presentation</vt:lpstr>
      <vt:lpstr> Giá trị sử dụng</vt:lpstr>
      <vt:lpstr>Giá trị của HH</vt:lpstr>
      <vt:lpstr>Tính chất hai mặt của lao động SXHH </vt:lpstr>
      <vt:lpstr>Lượng giá trị HH và các nhân tố ảnh hưởng đến lượng giá trị HH </vt:lpstr>
      <vt:lpstr>Thước đo lượng giá trị HH</vt:lpstr>
      <vt:lpstr>Các nhân tố ảnh hưởng đến lượng giá trị HH </vt:lpstr>
      <vt:lpstr>Các nhân tố ảnh hưởng đến lượng giá trị HH </vt:lpstr>
      <vt:lpstr>2.1.5. Dịch vụ và một số hàng hóa đặc biệt</vt:lpstr>
      <vt:lpstr>2.1.5. Dịch vụ và một số hàng hóa đặc biệt</vt:lpstr>
      <vt:lpstr>2.1.6. Tiền tệ</vt:lpstr>
      <vt:lpstr>2.1.6.2. Các chức năng của tiền tệ</vt:lpstr>
      <vt:lpstr>2.1.6.2. Các chức năng của tiền tệ</vt:lpstr>
      <vt:lpstr>2.1.6.2. Các chức năng của tiền tệ</vt:lpstr>
      <vt:lpstr>2.2. THỊ TRƯỜNG VÀ VAI TRÒ CỦA CÁC CHỦ THỂ THAM GIA THỊ TRƯỜNG</vt:lpstr>
      <vt:lpstr>2.2.1. Khái niệm và vai trò của thị trường</vt:lpstr>
      <vt:lpstr>2.2.2.1. Quy luật giá trị (QLGT)</vt:lpstr>
      <vt:lpstr>2.2.2.1. Quy luật giá trị (QLGT)</vt:lpstr>
      <vt:lpstr>2.2.2.1. Quy luật giá trị (QLGT)</vt:lpstr>
      <vt:lpstr>2.2.2.1. Quy luật giá trị (QLGT)</vt:lpstr>
      <vt:lpstr>2.2.2.2. Quy luật cung cầu </vt:lpstr>
      <vt:lpstr>2.2.2.2. Quy luật cung cầu </vt:lpstr>
      <vt:lpstr>2.2.2.3. Quy luật lưu thông tiền tệ</vt:lpstr>
      <vt:lpstr>2.2.2.4. Quy luật cạnh tranh </vt:lpstr>
      <vt:lpstr>2.2.2.4. Quy luật cạnh tranh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 Phong Vu</dc:creator>
  <cp:lastModifiedBy>ACER</cp:lastModifiedBy>
  <cp:revision>4</cp:revision>
  <dcterms:created xsi:type="dcterms:W3CDTF">2021-02-18T14:37:50Z</dcterms:created>
  <dcterms:modified xsi:type="dcterms:W3CDTF">2021-03-15T07:55:16Z</dcterms:modified>
</cp:coreProperties>
</file>